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74" r:id="rId3"/>
    <p:sldId id="275" r:id="rId4"/>
    <p:sldId id="272" r:id="rId5"/>
    <p:sldId id="257" r:id="rId6"/>
    <p:sldId id="261" r:id="rId7"/>
    <p:sldId id="285" r:id="rId8"/>
    <p:sldId id="263" r:id="rId9"/>
    <p:sldId id="265" r:id="rId10"/>
    <p:sldId id="267" r:id="rId11"/>
    <p:sldId id="282" r:id="rId12"/>
    <p:sldId id="268" r:id="rId13"/>
    <p:sldId id="260" r:id="rId14"/>
    <p:sldId id="281" r:id="rId15"/>
    <p:sldId id="28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7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DF0E0-C1C9-4DD9-B2EB-09030FD57B34}" type="datetimeFigureOut">
              <a:rPr lang="en-US" smtClean="0"/>
              <a:t>8/17/2016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A51D0-98F9-4B6B-8E25-D1D7753D9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42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3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err="1">
                <a:latin typeface="Coolvetica Rg" panose="020B0603030602020004" pitchFamily="34" charset="0"/>
                <a:cs typeface="Arial" panose="020B0604020202020204" pitchFamily="34" charset="0"/>
              </a:rPr>
              <a:t>t</a:t>
            </a:r>
            <a:r>
              <a:rPr lang="en-US" sz="7200" dirty="0" err="1" smtClean="0">
                <a:latin typeface="Coolvetica Rg" panose="020B0603030602020004" pitchFamily="34" charset="0"/>
                <a:cs typeface="Arial" panose="020B0604020202020204" pitchFamily="34" charset="0"/>
              </a:rPr>
              <a:t>witch.time</a:t>
            </a:r>
            <a:endParaRPr lang="en-US" sz="7200" dirty="0">
              <a:latin typeface="Coolvetica Rg" panose="020B06030306020200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tale of Time series forecasting, chaos and </a:t>
            </a:r>
          </a:p>
          <a:p>
            <a:r>
              <a:rPr lang="en-US" sz="1600" dirty="0" smtClean="0"/>
              <a:t>Derek Freund</a:t>
            </a:r>
            <a:endParaRPr lang="en-US" sz="1600" dirty="0"/>
          </a:p>
        </p:txBody>
      </p:sp>
      <p:pic>
        <p:nvPicPr>
          <p:cNvPr id="1026" name="Picture 2" descr="https://static-cdn.jtvnw.net/emoticons/v1/25/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105" y="4808040"/>
            <a:ext cx="2381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" y="6058086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281" y="6058086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281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0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304" y="0"/>
            <a:ext cx="8761413" cy="706964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Dimitri" panose="00000400000000000000" pitchFamily="2" charset="0"/>
              </a:rPr>
              <a:t>Forecasting: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  <a:latin typeface="Dimitri" panose="00000400000000000000" pitchFamily="2" charset="0"/>
              </a:rPr>
              <a:t>weatherman in </a:t>
            </a:r>
            <a:r>
              <a:rPr lang="en-US" sz="1800" dirty="0" err="1" smtClean="0">
                <a:solidFill>
                  <a:schemeClr val="accent5">
                    <a:lumMod val="50000"/>
                  </a:schemeClr>
                </a:solidFill>
                <a:latin typeface="Dimitri" panose="00000400000000000000" pitchFamily="2" charset="0"/>
              </a:rPr>
              <a:t>colorado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Dimitri" panose="000004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12" descr="https://static-cdn.jtvnw.net/emoticons/v1/52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04" y="20108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static-cdn.jtvnw.net/emoticons/v1/64138/1.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92" y="276442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72310" y="971251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olvetica Rg" panose="020B0603030602020004" pitchFamily="34" charset="0"/>
              </a:rPr>
              <a:t>Average viewership forecasts for </a:t>
            </a:r>
            <a:r>
              <a:rPr lang="en-US" dirty="0" err="1" smtClean="0">
                <a:latin typeface="Coolvetica Rg" panose="020B0603030602020004" pitchFamily="34" charset="0"/>
              </a:rPr>
              <a:t>imaqtpie</a:t>
            </a:r>
            <a:endParaRPr lang="en-US" dirty="0"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7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2421" y="1426322"/>
            <a:ext cx="4083796" cy="4540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latin typeface="Coolvetica Rg" panose="020B0603030602020004" pitchFamily="34" charset="0"/>
              </a:rPr>
              <a:t>Average Viewership  forecasts for </a:t>
            </a:r>
            <a:r>
              <a:rPr lang="en-US" dirty="0" err="1" smtClean="0">
                <a:latin typeface="Coolvetica Rg" panose="020B0603030602020004" pitchFamily="34" charset="0"/>
              </a:rPr>
              <a:t>nl_kripp</a:t>
            </a:r>
            <a:endParaRPr lang="en-US" dirty="0">
              <a:latin typeface="Coolvetica Rg" panose="020B06030306020200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863304" y="0"/>
            <a:ext cx="8761413" cy="706964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Dimitri" panose="00000400000000000000" pitchFamily="2" charset="0"/>
              </a:rPr>
              <a:t>Forecasting: </a:t>
            </a:r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  <a:latin typeface="Dimitri" panose="00000400000000000000" pitchFamily="2" charset="0"/>
              </a:rPr>
              <a:t>weatherman in </a:t>
            </a:r>
            <a:r>
              <a:rPr lang="en-US" sz="1800" dirty="0" err="1" smtClean="0">
                <a:solidFill>
                  <a:schemeClr val="accent5">
                    <a:lumMod val="50000"/>
                  </a:schemeClr>
                </a:solidFill>
                <a:latin typeface="Dimitri" panose="00000400000000000000" pitchFamily="2" charset="0"/>
              </a:rPr>
              <a:t>colorado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Dimitri" panose="00000400000000000000" pitchFamily="2" charset="0"/>
            </a:endParaRPr>
          </a:p>
        </p:txBody>
      </p:sp>
      <p:pic>
        <p:nvPicPr>
          <p:cNvPr id="16" name="Picture 12" descr="https://static-cdn.jtvnw.net/emoticons/v1/52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04" y="20108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static-cdn.jtvnw.net/emoticons/v1/64138/1.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92" y="276442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8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imitri" panose="00000400000000000000" pitchFamily="2" charset="0"/>
              </a:rPr>
              <a:t>Gifts of Future Forecasting</a:t>
            </a:r>
            <a:endParaRPr lang="en-US" dirty="0">
              <a:latin typeface="Dimitri" panose="000004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olvetica Rg" panose="020B0603030602020004" pitchFamily="34" charset="0"/>
              </a:rPr>
              <a:t>Generalize for any channel</a:t>
            </a:r>
          </a:p>
          <a:p>
            <a:r>
              <a:rPr lang="en-US" dirty="0" smtClean="0">
                <a:latin typeface="Coolvetica Rg" panose="020B0603030602020004" pitchFamily="34" charset="0"/>
              </a:rPr>
              <a:t>Incorporate Graph Theory</a:t>
            </a:r>
          </a:p>
          <a:p>
            <a:r>
              <a:rPr lang="en-US" dirty="0" smtClean="0">
                <a:latin typeface="Coolvetica Rg" panose="020B0603030602020004" pitchFamily="34" charset="0"/>
              </a:rPr>
              <a:t>Stream in data directly from twitch for auto updating</a:t>
            </a:r>
          </a:p>
        </p:txBody>
      </p:sp>
      <p:pic>
        <p:nvPicPr>
          <p:cNvPr id="13314" name="Picture 2" descr="https://static-cdn.jtvnw.net/emoticons/v1/74510/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54" y="1193800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323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151" y="3441700"/>
            <a:ext cx="5122849" cy="3416300"/>
          </a:xfrm>
          <a:prstGeom prst="rect">
            <a:avLst/>
          </a:prstGeom>
        </p:spPr>
      </p:pic>
      <p:pic>
        <p:nvPicPr>
          <p:cNvPr id="12" name="Picture 12" descr="https://static-cdn.jtvnw.net/emoticons/v1/41/1.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074" y="5269115"/>
            <a:ext cx="1809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static-cdn.jtvnw.net/emoticons/v1/41/1.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726" y="4764377"/>
            <a:ext cx="123824" cy="17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30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.imgur.com/0VKU66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://www.pcgamesn.com/sites/default/files/shaq-cs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93585"/>
            <a:ext cx="5805578" cy="32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140" y="112029"/>
            <a:ext cx="8761413" cy="706964"/>
          </a:xfrm>
        </p:spPr>
        <p:txBody>
          <a:bodyPr/>
          <a:lstStyle/>
          <a:p>
            <a:r>
              <a:rPr lang="en-US" dirty="0" smtClean="0">
                <a:latin typeface="Dimitri" panose="00000400000000000000" pitchFamily="2" charset="0"/>
              </a:rPr>
              <a:t>questions?</a:t>
            </a:r>
            <a:endParaRPr lang="en-US" dirty="0">
              <a:latin typeface="Dimitri" panose="00000400000000000000" pitchFamily="2" charset="0"/>
            </a:endParaRPr>
          </a:p>
        </p:txBody>
      </p:sp>
      <p:pic>
        <p:nvPicPr>
          <p:cNvPr id="5124" name="Picture 4" descr="https://static-cdn.jtvnw.net/emoticons/v1/30259/1.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63" y="304801"/>
            <a:ext cx="321421" cy="32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Linkedin button free icon"/>
          <p:cNvSpPr>
            <a:spLocks noChangeAspect="1" noChangeArrowheads="1"/>
          </p:cNvSpPr>
          <p:nvPr/>
        </p:nvSpPr>
        <p:spPr bwMode="auto">
          <a:xfrm>
            <a:off x="-396516" y="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0" name="Picture 10" descr="flaticon, linked in, linkedin, social media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15" y="5458262"/>
            <a:ext cx="376028" cy="37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ode repository, github, repository, resourc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92" y="3747709"/>
            <a:ext cx="380969" cy="38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10443" y="5458261"/>
            <a:ext cx="318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Coolvetica Rg" panose="020B0603030602020004" pitchFamily="34" charset="0"/>
              </a:rPr>
              <a:t>Linkedin.com/in/dfreund2501</a:t>
            </a:r>
            <a:endParaRPr lang="en-US" sz="2000" dirty="0">
              <a:solidFill>
                <a:schemeClr val="bg1"/>
              </a:solidFill>
              <a:latin typeface="Coolvetica Rg" panose="020B06030306020200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81553" y="375934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olvetica Rg" panose="020B0603030602020004" pitchFamily="34" charset="0"/>
              </a:rPr>
              <a:t>g</a:t>
            </a:r>
            <a:r>
              <a:rPr lang="en-US" sz="2000" dirty="0" smtClean="0">
                <a:solidFill>
                  <a:schemeClr val="bg1"/>
                </a:solidFill>
                <a:latin typeface="Coolvetica Rg" panose="020B0603030602020004" pitchFamily="34" charset="0"/>
              </a:rPr>
              <a:t>ithub.com/p2501g2</a:t>
            </a:r>
            <a:endParaRPr lang="en-US" sz="2000" dirty="0">
              <a:solidFill>
                <a:schemeClr val="bg1"/>
              </a:solidFill>
              <a:latin typeface="Coolvetica Rg" panose="020B0603030602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6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7255"/>
            <a:ext cx="12192000" cy="499074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imitri" panose="00000400000000000000" pitchFamily="2" charset="0"/>
              </a:rPr>
              <a:t>High volume streamers: </a:t>
            </a:r>
            <a:r>
              <a:rPr lang="en-US" sz="2800" dirty="0" smtClean="0">
                <a:latin typeface="Dimitri" panose="00000400000000000000" pitchFamily="2" charset="0"/>
              </a:rPr>
              <a:t>a detour</a:t>
            </a:r>
            <a:endParaRPr lang="en-US" sz="2800" dirty="0">
              <a:latin typeface="Dimitri" panose="00000400000000000000" pitchFamily="2" charset="0"/>
            </a:endParaRPr>
          </a:p>
        </p:txBody>
      </p:sp>
      <p:pic>
        <p:nvPicPr>
          <p:cNvPr id="7" name="Picture 16" descr="https://static-cdn.jtvnw.net/emoticons/v1/3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993" y="1249011"/>
            <a:ext cx="3429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static-cdn.jtvnw.net/emoticons/v1/360/1.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1346" y="108544"/>
            <a:ext cx="2095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323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721299" y="1867088"/>
            <a:ext cx="67842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olvetica Rg" panose="020B0603030602020004" pitchFamily="34" charset="0"/>
              </a:rPr>
              <a:t>Average Continuous Viewers for </a:t>
            </a:r>
            <a:r>
              <a:rPr lang="en-US" sz="2000" dirty="0" err="1" smtClean="0">
                <a:latin typeface="Coolvetica Rg" panose="020B0603030602020004" pitchFamily="34" charset="0"/>
              </a:rPr>
              <a:t>imaqtpie</a:t>
            </a:r>
            <a:r>
              <a:rPr lang="en-US" sz="2000" dirty="0" smtClean="0">
                <a:latin typeface="Coolvetica Rg" panose="020B0603030602020004" pitchFamily="34" charset="0"/>
              </a:rPr>
              <a:t> and </a:t>
            </a:r>
            <a:r>
              <a:rPr lang="en-US" sz="2000" dirty="0" err="1" smtClean="0">
                <a:latin typeface="Coolvetica Rg" panose="020B0603030602020004" pitchFamily="34" charset="0"/>
              </a:rPr>
              <a:t>lirik</a:t>
            </a:r>
            <a:endParaRPr lang="en-US" sz="2000" dirty="0" smtClean="0">
              <a:latin typeface="Coolvetica Rg" panose="020B06030306020200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6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13997" cy="706964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Dimitri" panose="00000400000000000000" pitchFamily="2" charset="0"/>
              </a:rPr>
              <a:t>The </a:t>
            </a:r>
            <a:r>
              <a:rPr lang="en-US" dirty="0" err="1">
                <a:solidFill>
                  <a:schemeClr val="accent5"/>
                </a:solidFill>
                <a:latin typeface="Dimitri" panose="00000400000000000000" pitchFamily="2" charset="0"/>
              </a:rPr>
              <a:t>EDA</a:t>
            </a:r>
            <a:r>
              <a:rPr lang="en-US" sz="4400" dirty="0" err="1">
                <a:solidFill>
                  <a:schemeClr val="accent5"/>
                </a:solidFill>
                <a:latin typeface="Dimitri" panose="00000400000000000000" pitchFamily="2" charset="0"/>
              </a:rPr>
              <a:t>wakening</a:t>
            </a:r>
            <a:r>
              <a:rPr lang="en-US" sz="4400" dirty="0">
                <a:solidFill>
                  <a:schemeClr val="accent5"/>
                </a:solidFill>
                <a:latin typeface="Dimitri" panose="00000400000000000000" pitchFamily="2" charset="0"/>
              </a:rPr>
              <a:t>: </a:t>
            </a:r>
            <a:r>
              <a:rPr lang="en-US" sz="2400" dirty="0">
                <a:solidFill>
                  <a:schemeClr val="accent5"/>
                </a:solidFill>
                <a:latin typeface="Dimitri" panose="00000400000000000000" pitchFamily="2" charset="0"/>
              </a:rPr>
              <a:t>Becoming one with data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12" descr="http://2.bp.blogspot.com/-3MKdUieSSBI/Uu6YQgpfKgI/AAAAAAAAD58/t0bRGFL13Lg/s1600/Meditation+DNA+Chan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48" y="2266950"/>
            <a:ext cx="4506552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data pipe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93" y="2266950"/>
            <a:ext cx="239485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323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://2.bp.blogspot.com/-3MKdUieSSBI/Uu6YQgpfKgI/AAAAAAAAD58/t0bRGFL13Lg/s1600/Meditation+DNA+Chan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448" y="2266950"/>
            <a:ext cx="4506552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s://static-cdn.jtvnw.net/jtv_user_pictures/emoticon-2868-src-5a7a81bb829e1a4c-28x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4892" y="4031720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https://static-cdn.jtvnw.net/jtv_user_pictures/emoticon-2868-src-5a7a81bb829e1a4c-28x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25" y="3809470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https://static-cdn.jtvnw.net/jtv_user_pictures/emoticon-2868-src-5a7a81bb829e1a4c-28x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913" y="4165070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https://static-cdn.jtvnw.net/emoticons/v1/55338/1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054" y="2453481"/>
            <a:ext cx="256910" cy="25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1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3104" y="944742"/>
            <a:ext cx="8761413" cy="706964"/>
          </a:xfrm>
        </p:spPr>
        <p:txBody>
          <a:bodyPr/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Dimitri" panose="00000400000000000000" pitchFamily="2" charset="0"/>
              </a:rPr>
              <a:t>What is it good for?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Dimitri" panose="00000400000000000000" pitchFamily="2" charset="0"/>
            </a:endParaRPr>
          </a:p>
        </p:txBody>
      </p:sp>
      <p:pic>
        <p:nvPicPr>
          <p:cNvPr id="5" name="Picture 16" descr="https://www.cardschat.com/blog/wp-content/uploads/2015/12/T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29" y="585704"/>
            <a:ext cx="1593875" cy="98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323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Trump-Twitch-Stre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" y="2257425"/>
            <a:ext cx="8166702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cdn-images-1.medium.com/max/800/0*PgQkBzb1Xs1-3_q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781" y="3666226"/>
            <a:ext cx="4040219" cy="31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s://cdn-images-1.medium.com/max/800/0*ac266TUwK09ldUH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351" y="471577"/>
            <a:ext cx="3194650" cy="31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static-cdn.jtvnw.net/emoticons/v1/354/1.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115" y="5878929"/>
            <a:ext cx="1905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ttps://static-cdn.jtvnw.net/emoticons/v1/86/1.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596" y="5210456"/>
            <a:ext cx="3429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ttps://static-cdn.jtvnw.net/emoticons/v1/881/1.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169" y="5882036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https://static-cdn.jtvnw.net/emoticons/v1/4057/1.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545" y="589156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https://static-cdn.jtvnw.net/emoticons/v1/84608/1.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636" y="5560313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https://static-cdn.jtvnw.net/emoticons/v1/90129/1.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696" y="589156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https://static-cdn.jtvnw.net/emoticons/v1/58127/1.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801" y="5560313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" descr="https://static-cdn.jtvnw.net/emoticons/v1/49106/1.0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23" y="5560313"/>
            <a:ext cx="25717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8" descr="https://static-cdn.jtvnw.net/emoticons/v1/33/1.0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321" y="5211994"/>
            <a:ext cx="238125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https://static-cdn.jtvnw.net/emoticons/v1/170/1.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46" y="5882036"/>
            <a:ext cx="2286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2" descr="https://static-cdn.jtvnw.net/emoticons/v1/4339/1.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96" y="555577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4" descr="https://static-cdn.jtvnw.net/emoticons/v1/360/1.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314" y="5231045"/>
            <a:ext cx="2095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 descr="https://static-cdn.jtvnw.net/emoticons/v1/25/1.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295" y="5229506"/>
            <a:ext cx="2381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8" descr="https://static-cdn.jtvnw.net/emoticons/v1/41/1.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672" y="5239031"/>
            <a:ext cx="1809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0" descr="https://static-cdn.jtvnw.net/emoticons/v1/81103/1.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83" y="5239031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32" descr="https://static-cdn.jtvnw.net/emoticons/v1/3412/1.0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47" y="5550788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4" descr="https://static-cdn.jtvnw.net/emoticons/v1/88/1.0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883" y="5550788"/>
            <a:ext cx="21907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0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663104" y="944742"/>
            <a:ext cx="8761413" cy="706964"/>
          </a:xfrm>
        </p:spPr>
        <p:txBody>
          <a:bodyPr/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Dimitri" panose="00000400000000000000" pitchFamily="2" charset="0"/>
              </a:rPr>
              <a:t>What is it good for?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Dimitri" panose="00000400000000000000" pitchFamily="2" charset="0"/>
            </a:endParaRPr>
          </a:p>
        </p:txBody>
      </p:sp>
      <p:pic>
        <p:nvPicPr>
          <p:cNvPr id="5" name="Picture 16" descr="https://www.cardschat.com/blog/wp-content/uploads/2015/12/T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29" y="585704"/>
            <a:ext cx="1593875" cy="98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323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2" descr="http://67.media.tumblr.com/195bfd4c5ac733d38f27ecd51812692a/tumblr_mv1asvXHUJ1rrcih9o1_40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18" y="4718649"/>
            <a:ext cx="3452342" cy="213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64302"/>
            <a:ext cx="6211019" cy="34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gray">
          <a:xfrm>
            <a:off x="2663104" y="944742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smtClean="0">
                <a:solidFill>
                  <a:schemeClr val="accent6">
                    <a:lumMod val="75000"/>
                  </a:schemeClr>
                </a:solidFill>
                <a:latin typeface="Dimitri" panose="00000400000000000000" pitchFamily="2" charset="0"/>
              </a:rPr>
              <a:t>What is it good for?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Dimitri" panose="00000400000000000000" pitchFamily="2" charset="0"/>
            </a:endParaRPr>
          </a:p>
        </p:txBody>
      </p:sp>
      <p:pic>
        <p:nvPicPr>
          <p:cNvPr id="5" name="Picture 16" descr="https://www.cardschat.com/blog/wp-content/uploads/2015/12/Twi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29" y="585704"/>
            <a:ext cx="1593875" cy="98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http://i.imgur.com/cfnC4bb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0367"/>
            <a:ext cx="5869138" cy="312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3080" y="2465229"/>
            <a:ext cx="459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oolvetica Rg" panose="020B0603030602020004" pitchFamily="34" charset="0"/>
              </a:rPr>
              <a:t>Twitch Community Events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olvetica Rg" panose="020B0603030602020004" pitchFamily="34" charset="0"/>
            </a:endParaRPr>
          </a:p>
        </p:txBody>
      </p:sp>
      <p:pic>
        <p:nvPicPr>
          <p:cNvPr id="18438" name="Picture 6" descr="https://i.kinja-img.com/gawker-media/image/upload/ryouyd3nznqrgbll38sd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607" y="2214969"/>
            <a:ext cx="6290393" cy="279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323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34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pm1.narvii.com/5836/c7bf8865c5b2316b294e30ad7b8e86f915b1b64a_h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729"/>
            <a:ext cx="12192000" cy="6878714"/>
          </a:xfrm>
          <a:prstGeom prst="rect">
            <a:avLst/>
          </a:prstGeom>
          <a:noFill/>
          <a:effectLst>
            <a:glow rad="127000">
              <a:schemeClr val="accent5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imitri" panose="00000400000000000000" pitchFamily="2" charset="0"/>
              </a:rPr>
              <a:t>Inspiration </a:t>
            </a:r>
            <a:endParaRPr lang="en-US" dirty="0">
              <a:latin typeface="Dimitri" panose="00000400000000000000" pitchFamily="2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Coolvetica Rg" panose="020B0603030602020004" pitchFamily="34" charset="0"/>
              </a:rPr>
              <a:t>Massive viewership for </a:t>
            </a:r>
            <a:r>
              <a:rPr lang="en-US" dirty="0" err="1" smtClean="0">
                <a:solidFill>
                  <a:schemeClr val="bg1"/>
                </a:solidFill>
                <a:latin typeface="Coolvetica Rg" panose="020B0603030602020004" pitchFamily="34" charset="0"/>
              </a:rPr>
              <a:t>esports</a:t>
            </a:r>
            <a:r>
              <a:rPr lang="en-US" dirty="0" smtClean="0">
                <a:solidFill>
                  <a:schemeClr val="bg1"/>
                </a:solidFill>
                <a:latin typeface="Coolvetica Rg" panose="020B0603030602020004" pitchFamily="34" charset="0"/>
              </a:rPr>
              <a:t> events</a:t>
            </a:r>
          </a:p>
          <a:p>
            <a:r>
              <a:rPr lang="en-US" dirty="0" smtClean="0">
                <a:solidFill>
                  <a:schemeClr val="bg1"/>
                </a:solidFill>
                <a:latin typeface="Coolvetica Rg" panose="020B0603030602020004" pitchFamily="34" charset="0"/>
              </a:rPr>
              <a:t>Wanted to forecast viewership for future events</a:t>
            </a:r>
          </a:p>
          <a:p>
            <a:endParaRPr lang="en-US" dirty="0">
              <a:solidFill>
                <a:schemeClr val="bg1"/>
              </a:solidFill>
              <a:latin typeface="Coolvetica Rg" panose="020B0603030602020004" pitchFamily="34" charset="0"/>
            </a:endParaRPr>
          </a:p>
        </p:txBody>
      </p:sp>
      <p:pic>
        <p:nvPicPr>
          <p:cNvPr id="2054" name="Picture 6" descr="ELEAGUE Versus Televised Spor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5" y="-43539"/>
            <a:ext cx="385762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static-cdn.jtvnw.net/emoticons/v1/88/1.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66" y="4804685"/>
            <a:ext cx="21907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525" y="1747280"/>
            <a:ext cx="5705475" cy="50767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525" y="-146412"/>
            <a:ext cx="5705475" cy="18936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629774" y="5162550"/>
            <a:ext cx="466725" cy="50482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glow rad="127000">
              <a:schemeClr val="accent5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34275" y="5162550"/>
            <a:ext cx="466724" cy="504825"/>
          </a:xfrm>
          <a:prstGeom prst="rect">
            <a:avLst/>
          </a:prstGeom>
          <a:noFill/>
          <a:ln>
            <a:solidFill>
              <a:schemeClr val="accent5"/>
            </a:solidFill>
          </a:ln>
          <a:effectLst>
            <a:glow rad="127000">
              <a:schemeClr val="accent5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imitri" panose="00000400000000000000" pitchFamily="2" charset="0"/>
              </a:rPr>
              <a:t>THE DATA</a:t>
            </a:r>
            <a:endParaRPr lang="en-US" dirty="0">
              <a:latin typeface="Dimitri" panose="000004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6" y="2603500"/>
            <a:ext cx="4331912" cy="42545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oolvetica Rg" panose="020B0603030602020004" pitchFamily="34" charset="0"/>
              </a:rPr>
              <a:t>Twitch.tv currently the 4</a:t>
            </a:r>
            <a:r>
              <a:rPr lang="en-US" baseline="30000" dirty="0" smtClean="0">
                <a:latin typeface="Coolvetica Rg" panose="020B0603030602020004" pitchFamily="34" charset="0"/>
              </a:rPr>
              <a:t>th</a:t>
            </a:r>
            <a:r>
              <a:rPr lang="en-US" dirty="0" smtClean="0">
                <a:latin typeface="Coolvetica Rg" panose="020B0603030602020004" pitchFamily="34" charset="0"/>
              </a:rPr>
              <a:t> largest data stream in the world.</a:t>
            </a:r>
          </a:p>
          <a:p>
            <a:r>
              <a:rPr lang="en-US" dirty="0" smtClean="0">
                <a:latin typeface="Coolvetica Rg" panose="020B0603030602020004" pitchFamily="34" charset="0"/>
              </a:rPr>
              <a:t>Required historical data</a:t>
            </a:r>
          </a:p>
          <a:p>
            <a:r>
              <a:rPr lang="en-US" dirty="0" smtClean="0">
                <a:latin typeface="Coolvetica Rg" panose="020B0603030602020004" pitchFamily="34" charset="0"/>
              </a:rPr>
              <a:t>Scraped daily data tables from gamoloco.com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867" y="1047750"/>
            <a:ext cx="6705133" cy="5810250"/>
          </a:xfrm>
          <a:prstGeom prst="rect">
            <a:avLst/>
          </a:prstGeom>
        </p:spPr>
      </p:pic>
      <p:pic>
        <p:nvPicPr>
          <p:cNvPr id="8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323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static-cdn.jtvnw.net/emoticons/v1/38436/1.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301" y="5278287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elenium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722" y="5804093"/>
            <a:ext cx="642017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omep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6" y="5223067"/>
            <a:ext cx="2009775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Image result for python pandas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8" descr="Image result for python pandas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64" name="Picture 20" descr="https://camo.githubusercontent.com/9521127cfa059b22738318b62a53ee0159271d33/687474703a2f2f70616e6461732e7079646174612e6f72672f5f7374617469632f70616e6461735f686f72697a6f6e74616c5f7765622e706e6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4" y="5804093"/>
            <a:ext cx="2915823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40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8" y="92050"/>
            <a:ext cx="11884025" cy="6676922"/>
          </a:xfrm>
          <a:prstGeom prst="rect">
            <a:avLst/>
          </a:prstGeom>
          <a:effectLst>
            <a:glow rad="965200">
              <a:schemeClr val="accent5">
                <a:satMod val="175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875" y="92050"/>
            <a:ext cx="8761413" cy="706964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Dimitri" panose="00000400000000000000" pitchFamily="2" charset="0"/>
              </a:rPr>
              <a:t>The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  <a:latin typeface="Dimitri" panose="00000400000000000000" pitchFamily="2" charset="0"/>
              </a:rPr>
              <a:t>EDA</a:t>
            </a:r>
            <a:r>
              <a:rPr lang="en-US" sz="2800" dirty="0" err="1" smtClean="0">
                <a:solidFill>
                  <a:schemeClr val="accent5">
                    <a:lumMod val="50000"/>
                  </a:schemeClr>
                </a:solidFill>
                <a:latin typeface="Dimitri" panose="00000400000000000000" pitchFamily="2" charset="0"/>
              </a:rPr>
              <a:t>wakening</a:t>
            </a:r>
            <a:r>
              <a:rPr lang="en-US" sz="2800" dirty="0" smtClean="0">
                <a:solidFill>
                  <a:schemeClr val="accent5">
                    <a:lumMod val="50000"/>
                  </a:schemeClr>
                </a:solidFill>
                <a:latin typeface="Dimitri" panose="00000400000000000000" pitchFamily="2" charset="0"/>
              </a:rPr>
              <a:t>: </a:t>
            </a:r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Dimitri" panose="00000400000000000000" pitchFamily="2" charset="0"/>
              </a:rPr>
              <a:t>Becoming one with data</a:t>
            </a:r>
            <a:endParaRPr lang="en-US" sz="2800" dirty="0">
              <a:solidFill>
                <a:schemeClr val="accent5">
                  <a:lumMod val="50000"/>
                </a:schemeClr>
              </a:solidFill>
              <a:latin typeface="Dimitri" panose="00000400000000000000" pitchFamily="2" charset="0"/>
            </a:endParaRPr>
          </a:p>
        </p:txBody>
      </p:sp>
      <p:cxnSp>
        <p:nvCxnSpPr>
          <p:cNvPr id="9" name="Straight Arrow Connector 8"/>
          <p:cNvCxnSpPr>
            <a:stCxn id="7182" idx="2"/>
          </p:cNvCxnSpPr>
          <p:nvPr/>
        </p:nvCxnSpPr>
        <p:spPr>
          <a:xfrm>
            <a:off x="6045052" y="1884241"/>
            <a:ext cx="4102995" cy="431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2" name="Picture 14" descr="http://wiki.teamliquid.net/commons/images/5/50/MLG_Major_Colombu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949" y="1075146"/>
            <a:ext cx="710205" cy="8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6" descr="Image result for dreamhack winter 2015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8" descr="Image result for dreamhack winter 2015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0" descr="Image result for dreamhack winter 2015 logo"/>
          <p:cNvSpPr>
            <a:spLocks noChangeAspect="1" noChangeArrowheads="1"/>
          </p:cNvSpPr>
          <p:nvPr/>
        </p:nvSpPr>
        <p:spPr bwMode="auto">
          <a:xfrm>
            <a:off x="765175" y="-336502"/>
            <a:ext cx="1135512" cy="113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90" name="Picture 22" descr="http://www.csgoevents.eu/wp-content/uploads/2015/11/DreamHack-logo-e144101208428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429" y="1657198"/>
            <a:ext cx="1509323" cy="5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>
            <a:stCxn id="7190" idx="2"/>
          </p:cNvCxnSpPr>
          <p:nvPr/>
        </p:nvCxnSpPr>
        <p:spPr>
          <a:xfrm>
            <a:off x="5155091" y="2160306"/>
            <a:ext cx="2689027" cy="141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2" name="Picture 24" descr="http://en.esl-one.com/fileadmin/templates/prepage/esl-one-cologne_2015/images/head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446" y="2179252"/>
            <a:ext cx="2290458" cy="80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059675" y="2980777"/>
            <a:ext cx="3580462" cy="725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182" idx="2"/>
          </p:cNvCxnSpPr>
          <p:nvPr/>
        </p:nvCxnSpPr>
        <p:spPr>
          <a:xfrm flipH="1">
            <a:off x="4560006" y="1884241"/>
            <a:ext cx="1485046" cy="2454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21974" y="870431"/>
            <a:ext cx="439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olvetica Rg" panose="020B0603030602020004" pitchFamily="34" charset="0"/>
              </a:rPr>
              <a:t>Top5 Games Average Viewership</a:t>
            </a:r>
            <a:endParaRPr lang="en-US" dirty="0">
              <a:latin typeface="Coolvetica Rg" panose="020B0603030602020004" pitchFamily="34" charset="0"/>
            </a:endParaRPr>
          </a:p>
        </p:txBody>
      </p:sp>
      <p:pic>
        <p:nvPicPr>
          <p:cNvPr id="1028" name="Picture 4" descr="https://static-cdn.jtvnw.net/emoticons/v1/9803/1.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99" y="5789145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7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82730"/>
            <a:ext cx="12192000" cy="52752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55011" y="2678453"/>
            <a:ext cx="26655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olvetica Rg" panose="020B0603030602020004" pitchFamily="34" charset="0"/>
              </a:rPr>
              <a:t>Changing color represents changing the main game being streamed.</a:t>
            </a:r>
            <a:endParaRPr lang="en-US" sz="1400" dirty="0">
              <a:latin typeface="Coolvetica Rg" panose="020B06030306020200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imitri" panose="00000400000000000000" pitchFamily="2" charset="0"/>
              </a:rPr>
              <a:t>High volume streamers: </a:t>
            </a:r>
            <a:r>
              <a:rPr lang="en-US" sz="2800" dirty="0" smtClean="0">
                <a:latin typeface="Dimitri" panose="00000400000000000000" pitchFamily="2" charset="0"/>
              </a:rPr>
              <a:t>a detour</a:t>
            </a:r>
            <a:endParaRPr lang="en-US" sz="2800" dirty="0">
              <a:latin typeface="Dimitri" panose="00000400000000000000" pitchFamily="2" charset="0"/>
            </a:endParaRPr>
          </a:p>
        </p:txBody>
      </p:sp>
      <p:pic>
        <p:nvPicPr>
          <p:cNvPr id="13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323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tatic-cdn.jtvnw.net/emoticons/v1/36/1.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993" y="1249011"/>
            <a:ext cx="3429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https://static-cdn.jtvnw.net/emoticons/v1/58765/1.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874" y="280591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703886" y="1653099"/>
            <a:ext cx="678422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oolvetica Rg" panose="020B0603030602020004" pitchFamily="34" charset="0"/>
              </a:rPr>
              <a:t>Average Continuous Viewers for destiny and summit1g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Dimitri" panose="00000400000000000000" pitchFamily="2" charset="0"/>
              </a:rPr>
              <a:t>Finding the signal</a:t>
            </a:r>
            <a:endParaRPr lang="en-US" dirty="0">
              <a:latin typeface="Dimitri" panose="000004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oolvetica Rg" panose="020B0603030602020004" pitchFamily="34" charset="0"/>
              </a:rPr>
              <a:t>statsmodels</a:t>
            </a:r>
            <a:r>
              <a:rPr lang="en-US" dirty="0" smtClean="0">
                <a:latin typeface="Coolvetica Rg" panose="020B0603030602020004" pitchFamily="34" charset="0"/>
              </a:rPr>
              <a:t> - ARIMA </a:t>
            </a:r>
          </a:p>
          <a:p>
            <a:r>
              <a:rPr lang="en-US" dirty="0" err="1" smtClean="0">
                <a:latin typeface="Coolvetica Rg" panose="020B0603030602020004" pitchFamily="34" charset="0"/>
              </a:rPr>
              <a:t>RandomForestRegressor</a:t>
            </a:r>
            <a:endParaRPr lang="en-US" dirty="0" smtClean="0">
              <a:latin typeface="Coolvetica Rg" panose="020B0603030602020004" pitchFamily="34" charset="0"/>
            </a:endParaRPr>
          </a:p>
          <a:p>
            <a:r>
              <a:rPr lang="en-US" dirty="0" err="1" smtClean="0">
                <a:latin typeface="Coolvetica Rg" panose="020B0603030602020004" pitchFamily="34" charset="0"/>
              </a:rPr>
              <a:t>GradientBoostingRegressor</a:t>
            </a:r>
            <a:endParaRPr lang="en-US" dirty="0" smtClean="0">
              <a:latin typeface="Coolvetica Rg" panose="020B0603030602020004" pitchFamily="34" charset="0"/>
            </a:endParaRPr>
          </a:p>
          <a:p>
            <a:r>
              <a:rPr lang="en-US" dirty="0" smtClean="0">
                <a:latin typeface="Coolvetica Rg" panose="020B0603030602020004" pitchFamily="34" charset="0"/>
              </a:rPr>
              <a:t>Ridge Regression</a:t>
            </a:r>
          </a:p>
          <a:p>
            <a:r>
              <a:rPr lang="en-US" dirty="0" smtClean="0">
                <a:latin typeface="Coolvetica Rg" panose="020B0603030602020004" pitchFamily="34" charset="0"/>
              </a:rPr>
              <a:t>Lasso Regression</a:t>
            </a:r>
          </a:p>
          <a:p>
            <a:r>
              <a:rPr lang="en-US" dirty="0" smtClean="0">
                <a:latin typeface="Coolvetica Rg" panose="020B0603030602020004" pitchFamily="34" charset="0"/>
              </a:rPr>
              <a:t>Hyper parameters vary for individual channels</a:t>
            </a:r>
          </a:p>
          <a:p>
            <a:pPr marL="0" indent="0">
              <a:buNone/>
            </a:pPr>
            <a:endParaRPr lang="en-US" dirty="0" smtClean="0">
              <a:latin typeface="Coolvetica Rg" panose="020B0603030602020004" pitchFamily="34" charset="0"/>
            </a:endParaRPr>
          </a:p>
          <a:p>
            <a:pPr lvl="1"/>
            <a:endParaRPr lang="en-US" dirty="0" smtClean="0">
              <a:latin typeface="Coolvetica Rg" panose="020B06030306020200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oolvetica Rg" panose="020B0603030602020004" pitchFamily="34" charset="0"/>
            </a:endParaRPr>
          </a:p>
        </p:txBody>
      </p:sp>
      <p:pic>
        <p:nvPicPr>
          <p:cNvPr id="11266" name="Picture 2" descr="https://static-cdn.jtvnw.net/emoticons/v1/28/1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79" y="1198562"/>
            <a:ext cx="3714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8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tatic-cdn.jtvnw.net/emoticons/v1/38586/1.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1323" y="499969"/>
            <a:ext cx="266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http://scikit-learn.org/stable/_images/scikit-learn-logo-notex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937" y="2376577"/>
            <a:ext cx="26384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statsmodels.sourceforge.net/stable/_static/statsmodels_hybi_bann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4243447"/>
            <a:ext cx="3971925" cy="80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4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5352</TotalTime>
  <Words>184</Words>
  <Application>Microsoft Office PowerPoint</Application>
  <PresentationFormat>Widescreen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Coolvetica Rg</vt:lpstr>
      <vt:lpstr>Dimitri</vt:lpstr>
      <vt:lpstr>Wingdings 3</vt:lpstr>
      <vt:lpstr>Ion Boardroom</vt:lpstr>
      <vt:lpstr>twitch.time</vt:lpstr>
      <vt:lpstr>What is it good for?</vt:lpstr>
      <vt:lpstr>What is it good for?</vt:lpstr>
      <vt:lpstr>PowerPoint Presentation</vt:lpstr>
      <vt:lpstr>Inspiration </vt:lpstr>
      <vt:lpstr>THE DATA</vt:lpstr>
      <vt:lpstr>The EDAwakening: Becoming one with data</vt:lpstr>
      <vt:lpstr>High volume streamers: a detour</vt:lpstr>
      <vt:lpstr>Finding the signal</vt:lpstr>
      <vt:lpstr>Forecasting: weatherman in colorado</vt:lpstr>
      <vt:lpstr>Forecasting: weatherman in colorado</vt:lpstr>
      <vt:lpstr>Gifts of Future Forecasting</vt:lpstr>
      <vt:lpstr>questions?</vt:lpstr>
      <vt:lpstr>High volume streamers: a detour</vt:lpstr>
      <vt:lpstr>The EDAwakening: Becoming one with data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Twitch</dc:title>
  <dc:creator>Derek Freund</dc:creator>
  <cp:lastModifiedBy>Derek Freund</cp:lastModifiedBy>
  <cp:revision>129</cp:revision>
  <dcterms:created xsi:type="dcterms:W3CDTF">2016-07-31T17:19:46Z</dcterms:created>
  <dcterms:modified xsi:type="dcterms:W3CDTF">2016-08-17T17:30:18Z</dcterms:modified>
</cp:coreProperties>
</file>